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2"/>
  </p:notesMasterIdLst>
  <p:sldIdLst>
    <p:sldId id="256" r:id="rId2"/>
    <p:sldId id="340" r:id="rId3"/>
    <p:sldId id="257" r:id="rId4"/>
    <p:sldId id="296" r:id="rId5"/>
    <p:sldId id="315" r:id="rId6"/>
    <p:sldId id="329" r:id="rId7"/>
    <p:sldId id="332" r:id="rId8"/>
    <p:sldId id="333" r:id="rId9"/>
    <p:sldId id="298" r:id="rId10"/>
    <p:sldId id="304" r:id="rId11"/>
    <p:sldId id="297" r:id="rId12"/>
    <p:sldId id="305" r:id="rId13"/>
    <p:sldId id="309" r:id="rId14"/>
    <p:sldId id="310" r:id="rId15"/>
    <p:sldId id="313" r:id="rId16"/>
    <p:sldId id="322" r:id="rId17"/>
    <p:sldId id="311" r:id="rId18"/>
    <p:sldId id="300" r:id="rId19"/>
    <p:sldId id="319" r:id="rId20"/>
    <p:sldId id="302" r:id="rId21"/>
    <p:sldId id="303" r:id="rId22"/>
    <p:sldId id="312" r:id="rId23"/>
    <p:sldId id="317" r:id="rId24"/>
    <p:sldId id="318" r:id="rId25"/>
    <p:sldId id="334" r:id="rId26"/>
    <p:sldId id="335" r:id="rId27"/>
    <p:sldId id="314" r:id="rId28"/>
    <p:sldId id="330" r:id="rId29"/>
    <p:sldId id="323" r:id="rId30"/>
    <p:sldId id="316" r:id="rId31"/>
    <p:sldId id="336" r:id="rId32"/>
    <p:sldId id="324" r:id="rId33"/>
    <p:sldId id="337" r:id="rId34"/>
    <p:sldId id="325" r:id="rId35"/>
    <p:sldId id="338" r:id="rId36"/>
    <p:sldId id="339" r:id="rId37"/>
    <p:sldId id="331" r:id="rId38"/>
    <p:sldId id="328" r:id="rId39"/>
    <p:sldId id="308" r:id="rId40"/>
    <p:sldId id="307" r:id="rId41"/>
  </p:sldIdLst>
  <p:sldSz cx="9144000" cy="5143500" type="screen16x9"/>
  <p:notesSz cx="6858000" cy="9144000"/>
  <p:embeddedFontLst>
    <p:embeddedFont>
      <p:font typeface="Roboto Slab" panose="02020500000000000000" charset="0"/>
      <p:regular r:id="rId43"/>
      <p:bold r:id="rId44"/>
    </p:embeddedFont>
    <p:embeddedFont>
      <p:font typeface="Source Sans Pro" panose="020B0503030403020204" pitchFamily="34" charset="0"/>
      <p:regular r:id="rId45"/>
      <p:bold r:id="rId46"/>
      <p:italic r:id="rId47"/>
      <p:boldItalic r:id="rId48"/>
    </p:embeddedFont>
    <p:embeddedFont>
      <p:font typeface="微軟正黑體" panose="020B0604030504040204" pitchFamily="34" charset="-120"/>
      <p:regular r:id="rId49"/>
      <p:bold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預設章節" id="{6889A06B-F78F-42EE-8C10-4B2FDC1CDAC8}">
          <p14:sldIdLst>
            <p14:sldId id="256"/>
            <p14:sldId id="340"/>
          </p14:sldIdLst>
        </p14:section>
        <p14:section name="Introduction" id="{FBEBA07C-3B27-460C-A0F2-DC413D89C797}">
          <p14:sldIdLst>
            <p14:sldId id="257"/>
            <p14:sldId id="296"/>
            <p14:sldId id="315"/>
            <p14:sldId id="329"/>
            <p14:sldId id="332"/>
          </p14:sldIdLst>
        </p14:section>
        <p14:section name="data" id="{2AA4CFEF-8E86-4108-8715-5857C0B8E2DB}">
          <p14:sldIdLst>
            <p14:sldId id="333"/>
            <p14:sldId id="298"/>
            <p14:sldId id="304"/>
            <p14:sldId id="297"/>
          </p14:sldIdLst>
        </p14:section>
        <p14:section name="plot" id="{F2F4D133-605E-4D30-B516-2D95F300388F}">
          <p14:sldIdLst>
            <p14:sldId id="305"/>
            <p14:sldId id="309"/>
            <p14:sldId id="310"/>
            <p14:sldId id="313"/>
            <p14:sldId id="322"/>
            <p14:sldId id="311"/>
            <p14:sldId id="300"/>
            <p14:sldId id="319"/>
            <p14:sldId id="302"/>
            <p14:sldId id="303"/>
            <p14:sldId id="312"/>
            <p14:sldId id="317"/>
            <p14:sldId id="318"/>
            <p14:sldId id="334"/>
            <p14:sldId id="335"/>
            <p14:sldId id="314"/>
            <p14:sldId id="330"/>
            <p14:sldId id="323"/>
            <p14:sldId id="316"/>
            <p14:sldId id="336"/>
            <p14:sldId id="324"/>
            <p14:sldId id="337"/>
            <p14:sldId id="325"/>
            <p14:sldId id="338"/>
            <p14:sldId id="339"/>
            <p14:sldId id="331"/>
            <p14:sldId id="328"/>
          </p14:sldIdLst>
        </p14:section>
        <p14:section name="conclusion" id="{F2D52252-05D0-40B4-BCDB-6C40201167B1}">
          <p14:sldIdLst>
            <p14:sldId id="308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1FB10D-A61A-4DE4-8506-F670E7A89527}">
  <a:tblStyle styleId="{701FB10D-A61A-4DE4-8506-F670E7A895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398DAF6-0271-4389-B3DC-BA433CC306D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300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cordelia-free-presentation-template/216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Template:</a:t>
            </a:r>
            <a:r>
              <a:rPr lang="en-US" altLang="zh-TW" dirty="0" err="1">
                <a:hlinkClick r:id="rId3"/>
              </a:rPr>
              <a:t>Blue</a:t>
            </a:r>
            <a:r>
              <a:rPr lang="en-US" altLang="zh-TW" dirty="0">
                <a:hlinkClick r:id="rId3"/>
              </a:rPr>
              <a:t> Connections. Free PowerPoint Template &amp; Google Slides Theme (slidescarnival.com)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4833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9359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98759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9602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794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145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1980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61984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27675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616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6870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70639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53175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98512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83537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5760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99818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93451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43171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無分類</a:t>
            </a:r>
            <a:r>
              <a:rPr lang="en-US" altLang="zh-TW" dirty="0"/>
              <a:t>:</a:t>
            </a:r>
            <a:r>
              <a:rPr lang="zh-TW" altLang="en-US" dirty="0"/>
              <a:t>預設為散布圖</a:t>
            </a:r>
            <a:r>
              <a:rPr lang="en-US" altLang="zh-TW" dirty="0"/>
              <a:t>+</a:t>
            </a:r>
            <a:r>
              <a:rPr lang="zh-TW" altLang="en-US" dirty="0"/>
              <a:t>直方圖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有分類</a:t>
            </a:r>
            <a:r>
              <a:rPr lang="en-US" altLang="zh-TW" dirty="0"/>
              <a:t>:</a:t>
            </a:r>
            <a:r>
              <a:rPr lang="zh-TW" altLang="en-US" dirty="0"/>
              <a:t>預設為散布圖</a:t>
            </a:r>
            <a:r>
              <a:rPr lang="en-US" altLang="zh-TW" dirty="0"/>
              <a:t>+</a:t>
            </a:r>
            <a:r>
              <a:rPr lang="zh-TW" altLang="en-US" dirty="0"/>
              <a:t>密度圖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88950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2621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09839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11157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3524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2249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9615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03852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84532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9035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49051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1091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703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3703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6754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414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8003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501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waskom/seaborn-data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xkcd.com/color/rgb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Seaborn</a:t>
            </a:r>
            <a:endParaRPr dirty="0"/>
          </a:p>
        </p:txBody>
      </p:sp>
      <p:sp>
        <p:nvSpPr>
          <p:cNvPr id="3" name="Google Shape;70;p12">
            <a:extLst>
              <a:ext uri="{FF2B5EF4-FFF2-40B4-BE49-F238E27FC236}">
                <a16:creationId xmlns:a16="http://schemas.microsoft.com/office/drawing/2014/main" id="{33252ACF-5B35-B977-C658-FD8B18CE9828}"/>
              </a:ext>
            </a:extLst>
          </p:cNvPr>
          <p:cNvSpPr txBox="1">
            <a:spLocks/>
          </p:cNvSpPr>
          <p:nvPr/>
        </p:nvSpPr>
        <p:spPr>
          <a:xfrm>
            <a:off x="407094" y="4387273"/>
            <a:ext cx="2567015" cy="611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1400" b="0" dirty="0"/>
              <a:t>Introduction to Data Science</a:t>
            </a:r>
          </a:p>
          <a:p>
            <a:r>
              <a:rPr lang="en-US" sz="1400" b="0" dirty="0"/>
              <a:t>TA DS113</a:t>
            </a:r>
            <a:r>
              <a:rPr lang="zh-TW" altLang="en-US" sz="1400" b="0" dirty="0"/>
              <a:t> 葉嘉浤</a:t>
            </a:r>
            <a:endParaRPr lang="en-US" sz="1400" b="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AC2D3AC-DB9B-C729-C81E-672A7EAAE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076" y="1362075"/>
            <a:ext cx="2009775" cy="24193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" name="Google Shape;75;p13">
            <a:extLst>
              <a:ext uri="{FF2B5EF4-FFF2-40B4-BE49-F238E27FC236}">
                <a16:creationId xmlns:a16="http://schemas.microsoft.com/office/drawing/2014/main" id="{7BE07931-A2EE-3184-8B95-29603989153B}"/>
              </a:ext>
            </a:extLst>
          </p:cNvPr>
          <p:cNvSpPr txBox="1">
            <a:spLocks/>
          </p:cNvSpPr>
          <p:nvPr/>
        </p:nvSpPr>
        <p:spPr>
          <a:xfrm>
            <a:off x="786150" y="1046828"/>
            <a:ext cx="7571700" cy="489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Boston Housing 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F71F260-7BEE-8A43-B137-CB1B71A7C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464" y="1918870"/>
            <a:ext cx="2731808" cy="259695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B0F30B4-F797-1609-3560-A26F1EB9A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256" y="2082800"/>
            <a:ext cx="4713208" cy="167703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958A5FE-A98F-6132-D37F-9265801A0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150" y="1536355"/>
            <a:ext cx="4677314" cy="434974"/>
          </a:xfrm>
          <a:prstGeom prst="rect">
            <a:avLst/>
          </a:prstGeom>
        </p:spPr>
      </p:pic>
      <p:sp>
        <p:nvSpPr>
          <p:cNvPr id="7" name="Google Shape;75;p13">
            <a:extLst>
              <a:ext uri="{FF2B5EF4-FFF2-40B4-BE49-F238E27FC236}">
                <a16:creationId xmlns:a16="http://schemas.microsoft.com/office/drawing/2014/main" id="{75E8F700-3FF3-2259-769C-77F03FEE4439}"/>
              </a:ext>
            </a:extLst>
          </p:cNvPr>
          <p:cNvSpPr txBox="1">
            <a:spLocks/>
          </p:cNvSpPr>
          <p:nvPr/>
        </p:nvSpPr>
        <p:spPr>
          <a:xfrm>
            <a:off x="750256" y="3965519"/>
            <a:ext cx="4713208" cy="463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altLang="zh-TW" sz="1400" dirty="0"/>
              <a:t>(PS. </a:t>
            </a:r>
            <a:r>
              <a:rPr lang="en-US" altLang="zh-TW" sz="1400" dirty="0" err="1"/>
              <a:t>load_boston</a:t>
            </a:r>
            <a:r>
              <a:rPr lang="en-US" altLang="zh-TW" sz="1400" dirty="0"/>
              <a:t>() will be removed in the future)</a:t>
            </a:r>
          </a:p>
        </p:txBody>
      </p:sp>
    </p:spTree>
    <p:extLst>
      <p:ext uri="{BB962C8B-B14F-4D97-AF65-F5344CB8AC3E}">
        <p14:creationId xmlns:p14="http://schemas.microsoft.com/office/powerpoint/2010/main" val="907152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Dataset</a:t>
            </a:r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" name="Google Shape;75;p13">
            <a:extLst>
              <a:ext uri="{FF2B5EF4-FFF2-40B4-BE49-F238E27FC236}">
                <a16:creationId xmlns:a16="http://schemas.microsoft.com/office/drawing/2014/main" id="{7BE07931-A2EE-3184-8B95-29603989153B}"/>
              </a:ext>
            </a:extLst>
          </p:cNvPr>
          <p:cNvSpPr txBox="1">
            <a:spLocks/>
          </p:cNvSpPr>
          <p:nvPr/>
        </p:nvSpPr>
        <p:spPr>
          <a:xfrm>
            <a:off x="786150" y="1044232"/>
            <a:ext cx="7571700" cy="489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Iris 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6CDA947-5180-F886-020D-3870F114D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50" y="1630740"/>
            <a:ext cx="4038808" cy="215911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18BE472-12DF-222E-3B13-C06C5CDF9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958" y="1630740"/>
            <a:ext cx="4319042" cy="193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398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01309" y="745491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Let’s start plotting</a:t>
            </a:r>
            <a:r>
              <a:rPr lang="zh-TW" altLang="en-US" dirty="0"/>
              <a:t>！</a:t>
            </a:r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" name="Google Shape;75;p13">
            <a:extLst>
              <a:ext uri="{FF2B5EF4-FFF2-40B4-BE49-F238E27FC236}">
                <a16:creationId xmlns:a16="http://schemas.microsoft.com/office/drawing/2014/main" id="{7BE07931-A2EE-3184-8B95-29603989153B}"/>
              </a:ext>
            </a:extLst>
          </p:cNvPr>
          <p:cNvSpPr txBox="1">
            <a:spLocks/>
          </p:cNvSpPr>
          <p:nvPr/>
        </p:nvSpPr>
        <p:spPr>
          <a:xfrm>
            <a:off x="2148365" y="1520393"/>
            <a:ext cx="4847270" cy="489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pip install seaborn</a:t>
            </a:r>
          </a:p>
        </p:txBody>
      </p:sp>
      <p:sp>
        <p:nvSpPr>
          <p:cNvPr id="3" name="Google Shape;75;p13">
            <a:extLst>
              <a:ext uri="{FF2B5EF4-FFF2-40B4-BE49-F238E27FC236}">
                <a16:creationId xmlns:a16="http://schemas.microsoft.com/office/drawing/2014/main" id="{0096D5A8-55E4-59B4-7EAF-EB6E779EB616}"/>
              </a:ext>
            </a:extLst>
          </p:cNvPr>
          <p:cNvSpPr txBox="1">
            <a:spLocks/>
          </p:cNvSpPr>
          <p:nvPr/>
        </p:nvSpPr>
        <p:spPr>
          <a:xfrm>
            <a:off x="2148365" y="2082222"/>
            <a:ext cx="4847270" cy="489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import seaborn as </a:t>
            </a:r>
            <a:r>
              <a:rPr lang="en-US" altLang="zh-TW" dirty="0" err="1"/>
              <a:t>sns</a:t>
            </a:r>
            <a:endParaRPr lang="en-US" altLang="zh-TW" dirty="0"/>
          </a:p>
        </p:txBody>
      </p:sp>
      <p:sp>
        <p:nvSpPr>
          <p:cNvPr id="8" name="Google Shape;75;p13">
            <a:extLst>
              <a:ext uri="{FF2B5EF4-FFF2-40B4-BE49-F238E27FC236}">
                <a16:creationId xmlns:a16="http://schemas.microsoft.com/office/drawing/2014/main" id="{EE3CF884-C799-D38F-948E-D12AB7D1D1A3}"/>
              </a:ext>
            </a:extLst>
          </p:cNvPr>
          <p:cNvSpPr txBox="1">
            <a:spLocks/>
          </p:cNvSpPr>
          <p:nvPr/>
        </p:nvSpPr>
        <p:spPr>
          <a:xfrm>
            <a:off x="2148365" y="2644054"/>
            <a:ext cx="4847270" cy="489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 err="1"/>
              <a:t>sns.XXXplot</a:t>
            </a:r>
            <a:r>
              <a:rPr lang="en-US" altLang="zh-TW" dirty="0"/>
              <a:t>(data=?,x=?,y=?)</a:t>
            </a:r>
          </a:p>
        </p:txBody>
      </p:sp>
    </p:spTree>
    <p:extLst>
      <p:ext uri="{BB962C8B-B14F-4D97-AF65-F5344CB8AC3E}">
        <p14:creationId xmlns:p14="http://schemas.microsoft.com/office/powerpoint/2010/main" val="2354596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Bar plot</a:t>
            </a:r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863E064-B462-0CE3-AED2-7AC000FA3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844" y="1010720"/>
            <a:ext cx="5544311" cy="3750274"/>
          </a:xfrm>
          <a:prstGeom prst="rect">
            <a:avLst/>
          </a:prstGeom>
        </p:spPr>
      </p:pic>
      <p:sp>
        <p:nvSpPr>
          <p:cNvPr id="2" name="Google Shape;75;p13">
            <a:extLst>
              <a:ext uri="{FF2B5EF4-FFF2-40B4-BE49-F238E27FC236}">
                <a16:creationId xmlns:a16="http://schemas.microsoft.com/office/drawing/2014/main" id="{8FE9680E-A643-3307-A2AE-3F6F4FBF6AED}"/>
              </a:ext>
            </a:extLst>
          </p:cNvPr>
          <p:cNvSpPr txBox="1">
            <a:spLocks/>
          </p:cNvSpPr>
          <p:nvPr/>
        </p:nvSpPr>
        <p:spPr>
          <a:xfrm>
            <a:off x="5237018" y="1459345"/>
            <a:ext cx="3311238" cy="286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Bar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中央的黑線為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95%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信賴區間</a:t>
            </a:r>
            <a:endParaRPr 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92116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Count plot</a:t>
            </a:r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9149D98-D9AF-1515-50A7-149E2B491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754" y="1010720"/>
            <a:ext cx="5452492" cy="373913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D0E4E85-A27E-791F-F99F-59E48C51691A}"/>
              </a:ext>
            </a:extLst>
          </p:cNvPr>
          <p:cNvSpPr/>
          <p:nvPr/>
        </p:nvSpPr>
        <p:spPr>
          <a:xfrm>
            <a:off x="4142509" y="1921164"/>
            <a:ext cx="692727" cy="189345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Google Shape;75;p13">
            <a:extLst>
              <a:ext uri="{FF2B5EF4-FFF2-40B4-BE49-F238E27FC236}">
                <a16:creationId xmlns:a16="http://schemas.microsoft.com/office/drawing/2014/main" id="{AF21CE35-1BDA-65C6-AC3E-F8A9EFC790FB}"/>
              </a:ext>
            </a:extLst>
          </p:cNvPr>
          <p:cNvSpPr txBox="1">
            <a:spLocks/>
          </p:cNvSpPr>
          <p:nvPr/>
        </p:nvSpPr>
        <p:spPr>
          <a:xfrm>
            <a:off x="4791624" y="1657925"/>
            <a:ext cx="2625176" cy="41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每一個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class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的存活數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44583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Boxplot</a:t>
            </a:r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DB40F17-ED10-E35B-5DFB-7AEB1B3AF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602" y="1010720"/>
            <a:ext cx="5028796" cy="381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790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err="1"/>
              <a:t>Stripplot</a:t>
            </a:r>
            <a:r>
              <a:rPr lang="en-US" altLang="zh-TW" dirty="0"/>
              <a:t> &amp; </a:t>
            </a:r>
            <a:r>
              <a:rPr lang="en-US" altLang="zh-TW" dirty="0" err="1"/>
              <a:t>Swarmplot</a:t>
            </a:r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6B56481-8FAB-5A61-92EA-8AD6F0E93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50" y="1057042"/>
            <a:ext cx="3318272" cy="203893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FF3F399-AD06-7FEC-928B-370ADB902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563" y="743528"/>
            <a:ext cx="4223821" cy="4238336"/>
          </a:xfrm>
          <a:prstGeom prst="rect">
            <a:avLst/>
          </a:prstGeom>
        </p:spPr>
      </p:pic>
      <p:sp>
        <p:nvSpPr>
          <p:cNvPr id="2" name="Google Shape;75;p13">
            <a:extLst>
              <a:ext uri="{FF2B5EF4-FFF2-40B4-BE49-F238E27FC236}">
                <a16:creationId xmlns:a16="http://schemas.microsoft.com/office/drawing/2014/main" id="{E707FF60-1BF0-98DF-3857-EF33C0CDD533}"/>
              </a:ext>
            </a:extLst>
          </p:cNvPr>
          <p:cNvSpPr txBox="1">
            <a:spLocks/>
          </p:cNvSpPr>
          <p:nvPr/>
        </p:nvSpPr>
        <p:spPr>
          <a:xfrm>
            <a:off x="786149" y="3394363"/>
            <a:ext cx="3394413" cy="286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Swarmplot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：相同觀察點會往旁邊畫</a:t>
            </a:r>
            <a:endParaRPr 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80707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Scatter plot</a:t>
            </a:r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EA86545-AC90-EFA3-7D67-363B1117E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50" y="918437"/>
            <a:ext cx="3647731" cy="167078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6665FCC-E75E-2C52-5F1D-41452A89F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771" y="1067473"/>
            <a:ext cx="3968613" cy="3822025"/>
          </a:xfrm>
          <a:prstGeom prst="rect">
            <a:avLst/>
          </a:prstGeom>
        </p:spPr>
      </p:pic>
      <p:sp>
        <p:nvSpPr>
          <p:cNvPr id="4" name="Google Shape;75;p13">
            <a:extLst>
              <a:ext uri="{FF2B5EF4-FFF2-40B4-BE49-F238E27FC236}">
                <a16:creationId xmlns:a16="http://schemas.microsoft.com/office/drawing/2014/main" id="{6FDA2672-08CA-82B4-5FE6-23246334EF37}"/>
              </a:ext>
            </a:extLst>
          </p:cNvPr>
          <p:cNvSpPr txBox="1">
            <a:spLocks/>
          </p:cNvSpPr>
          <p:nvPr/>
        </p:nvSpPr>
        <p:spPr>
          <a:xfrm>
            <a:off x="786150" y="3309868"/>
            <a:ext cx="3394413" cy="57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style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：不同觀察值用不同樣式的點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size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：不同觀察值的點大小不同</a:t>
            </a:r>
            <a:endParaRPr 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70C2BF5-EA08-5796-7598-B879C362B4CB}"/>
              </a:ext>
            </a:extLst>
          </p:cNvPr>
          <p:cNvSpPr/>
          <p:nvPr/>
        </p:nvSpPr>
        <p:spPr>
          <a:xfrm>
            <a:off x="3740727" y="2092036"/>
            <a:ext cx="595746" cy="157019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62DAAEB-D390-5152-40D4-BC6B62B7044C}"/>
              </a:ext>
            </a:extLst>
          </p:cNvPr>
          <p:cNvSpPr/>
          <p:nvPr/>
        </p:nvSpPr>
        <p:spPr>
          <a:xfrm>
            <a:off x="3738837" y="2429164"/>
            <a:ext cx="528363" cy="14258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8981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Heatmap</a:t>
            </a:r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D30D74A-18B9-9140-B32B-EB9D1C68C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50" y="1256144"/>
            <a:ext cx="3794991" cy="379499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8B98377-6A0E-24B0-6C36-636660288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983" y="1256095"/>
            <a:ext cx="3862031" cy="3887356"/>
          </a:xfrm>
          <a:prstGeom prst="rect">
            <a:avLst/>
          </a:prstGeom>
        </p:spPr>
      </p:pic>
      <p:sp>
        <p:nvSpPr>
          <p:cNvPr id="6" name="Google Shape;75;p13">
            <a:extLst>
              <a:ext uri="{FF2B5EF4-FFF2-40B4-BE49-F238E27FC236}">
                <a16:creationId xmlns:a16="http://schemas.microsoft.com/office/drawing/2014/main" id="{F4EA80C3-DCB3-E891-E086-2C5CD4E8CDF9}"/>
              </a:ext>
            </a:extLst>
          </p:cNvPr>
          <p:cNvSpPr txBox="1">
            <a:spLocks/>
          </p:cNvSpPr>
          <p:nvPr/>
        </p:nvSpPr>
        <p:spPr>
          <a:xfrm>
            <a:off x="1958108" y="1256095"/>
            <a:ext cx="2738582" cy="258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1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annot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：呈現數字，預設為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False</a:t>
            </a:r>
            <a:endParaRPr 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08CE057-F9DB-614C-F7A8-1E65D661A9B7}"/>
              </a:ext>
            </a:extLst>
          </p:cNvPr>
          <p:cNvSpPr/>
          <p:nvPr/>
        </p:nvSpPr>
        <p:spPr>
          <a:xfrm>
            <a:off x="2073564" y="1514764"/>
            <a:ext cx="498763" cy="147781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5130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Regression plot</a:t>
            </a:r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9643D31-8A02-3455-6EF0-E1A226E6D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011" y="1010720"/>
            <a:ext cx="5539977" cy="363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716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86150" y="377393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Outline</a:t>
            </a:r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" name="Google Shape;75;p13">
            <a:extLst>
              <a:ext uri="{FF2B5EF4-FFF2-40B4-BE49-F238E27FC236}">
                <a16:creationId xmlns:a16="http://schemas.microsoft.com/office/drawing/2014/main" id="{7BE07931-A2EE-3184-8B95-29603989153B}"/>
              </a:ext>
            </a:extLst>
          </p:cNvPr>
          <p:cNvSpPr txBox="1">
            <a:spLocks/>
          </p:cNvSpPr>
          <p:nvPr/>
        </p:nvSpPr>
        <p:spPr>
          <a:xfrm>
            <a:off x="786150" y="1079993"/>
            <a:ext cx="7571700" cy="174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dirty="0"/>
              <a:t>Introduction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dirty="0"/>
              <a:t>Dataset Description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dirty="0"/>
              <a:t>Plot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809268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Residual plot</a:t>
            </a:r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21CE6E7-104A-ECA2-9B2C-8E8D6E628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487" y="1010720"/>
            <a:ext cx="5841026" cy="3779797"/>
          </a:xfrm>
          <a:prstGeom prst="rect">
            <a:avLst/>
          </a:prstGeom>
        </p:spPr>
      </p:pic>
      <p:sp>
        <p:nvSpPr>
          <p:cNvPr id="5" name="Google Shape;75;p13">
            <a:extLst>
              <a:ext uri="{FF2B5EF4-FFF2-40B4-BE49-F238E27FC236}">
                <a16:creationId xmlns:a16="http://schemas.microsoft.com/office/drawing/2014/main" id="{1A62E5FE-B413-1D27-C950-9D24D2548A2B}"/>
              </a:ext>
            </a:extLst>
          </p:cNvPr>
          <p:cNvSpPr txBox="1">
            <a:spLocks/>
          </p:cNvSpPr>
          <p:nvPr/>
        </p:nvSpPr>
        <p:spPr>
          <a:xfrm>
            <a:off x="4613944" y="1126836"/>
            <a:ext cx="3361656" cy="58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LSTAT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越大，殘差離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越遠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資料可能非線性，需要再做處理！</a:t>
            </a:r>
            <a:endParaRPr 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80982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Regression Plot</a:t>
            </a:r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4778962-3C22-34BC-53D5-AAA071148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361" y="1010720"/>
            <a:ext cx="5555277" cy="356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54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Histogram</a:t>
            </a:r>
            <a:r>
              <a:rPr lang="en-US" altLang="zh-TW" dirty="0"/>
              <a:t>(1)</a:t>
            </a:r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A480E9A-F3FD-01C3-37F4-47E3BEE8A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814" y="1010720"/>
            <a:ext cx="5220372" cy="3630553"/>
          </a:xfrm>
          <a:prstGeom prst="rect">
            <a:avLst/>
          </a:prstGeom>
        </p:spPr>
      </p:pic>
      <p:sp>
        <p:nvSpPr>
          <p:cNvPr id="2" name="Google Shape;75;p13">
            <a:extLst>
              <a:ext uri="{FF2B5EF4-FFF2-40B4-BE49-F238E27FC236}">
                <a16:creationId xmlns:a16="http://schemas.microsoft.com/office/drawing/2014/main" id="{63F1A2AC-25DA-5455-C442-D8B2AB0D650E}"/>
              </a:ext>
            </a:extLst>
          </p:cNvPr>
          <p:cNvSpPr txBox="1">
            <a:spLocks/>
          </p:cNvSpPr>
          <p:nvPr/>
        </p:nvSpPr>
        <p:spPr>
          <a:xfrm>
            <a:off x="4613944" y="1311563"/>
            <a:ext cx="3361656" cy="58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altLang="zh-TW" sz="1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binwidth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可以調整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bin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的寬度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FCCAE4F-649D-57CB-6FE2-F5921EE7D3F0}"/>
              </a:ext>
            </a:extLst>
          </p:cNvPr>
          <p:cNvSpPr/>
          <p:nvPr/>
        </p:nvSpPr>
        <p:spPr>
          <a:xfrm>
            <a:off x="4184073" y="1902691"/>
            <a:ext cx="665018" cy="138545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537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Histogram</a:t>
            </a:r>
            <a:r>
              <a:rPr lang="en-US" altLang="zh-TW" dirty="0"/>
              <a:t>(2)</a:t>
            </a:r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9267354-0FC4-2F33-D729-F65F0CB4E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50" y="1010720"/>
            <a:ext cx="3388650" cy="195203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6434461-EBBA-D0B1-43F9-783BD2E22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800" y="1551709"/>
            <a:ext cx="4932254" cy="281131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53E96B3-13EE-D76F-1E66-FFAF7208704E}"/>
              </a:ext>
            </a:extLst>
          </p:cNvPr>
          <p:cNvSpPr/>
          <p:nvPr/>
        </p:nvSpPr>
        <p:spPr>
          <a:xfrm>
            <a:off x="2512291" y="1971964"/>
            <a:ext cx="364836" cy="11083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F0450BC-086A-9340-6232-9EC7DB1812AB}"/>
              </a:ext>
            </a:extLst>
          </p:cNvPr>
          <p:cNvSpPr/>
          <p:nvPr/>
        </p:nvSpPr>
        <p:spPr>
          <a:xfrm>
            <a:off x="3112655" y="2530764"/>
            <a:ext cx="697345" cy="129309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DCED47E-3796-006A-81F3-9D9B710CDAEB}"/>
              </a:ext>
            </a:extLst>
          </p:cNvPr>
          <p:cNvSpPr/>
          <p:nvPr/>
        </p:nvSpPr>
        <p:spPr>
          <a:xfrm>
            <a:off x="3112654" y="2812473"/>
            <a:ext cx="697345" cy="129309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Google Shape;75;p13">
            <a:extLst>
              <a:ext uri="{FF2B5EF4-FFF2-40B4-BE49-F238E27FC236}">
                <a16:creationId xmlns:a16="http://schemas.microsoft.com/office/drawing/2014/main" id="{E28E1BF1-92DF-94E5-04CE-6CA8BABCCBE4}"/>
              </a:ext>
            </a:extLst>
          </p:cNvPr>
          <p:cNvSpPr txBox="1">
            <a:spLocks/>
          </p:cNvSpPr>
          <p:nvPr/>
        </p:nvSpPr>
        <p:spPr>
          <a:xfrm>
            <a:off x="780387" y="3216735"/>
            <a:ext cx="3394413" cy="63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1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kde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：機率密度分布，預設為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False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multiple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：不同類會分開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74612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Kde plot</a:t>
            </a:r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2503370-62C5-CBF1-AD2F-A7CCBA2A4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51" y="1233571"/>
            <a:ext cx="3457960" cy="155170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CEEB19A-EF06-177C-638F-A0398BC0E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111" y="1233571"/>
            <a:ext cx="4511568" cy="299286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26B343E-3654-6834-3E94-EAC3AA167390}"/>
              </a:ext>
            </a:extLst>
          </p:cNvPr>
          <p:cNvSpPr/>
          <p:nvPr/>
        </p:nvSpPr>
        <p:spPr>
          <a:xfrm>
            <a:off x="2710873" y="2027382"/>
            <a:ext cx="729672" cy="1016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Google Shape;75;p13">
            <a:extLst>
              <a:ext uri="{FF2B5EF4-FFF2-40B4-BE49-F238E27FC236}">
                <a16:creationId xmlns:a16="http://schemas.microsoft.com/office/drawing/2014/main" id="{1CC3CC3D-62BE-030A-8AD7-8BD313462DFA}"/>
              </a:ext>
            </a:extLst>
          </p:cNvPr>
          <p:cNvSpPr txBox="1">
            <a:spLocks/>
          </p:cNvSpPr>
          <p:nvPr/>
        </p:nvSpPr>
        <p:spPr>
          <a:xfrm>
            <a:off x="780387" y="3216735"/>
            <a:ext cx="3394413" cy="63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cumulative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：累積分布函數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multiple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：與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histogram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用法相同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2069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err="1"/>
              <a:t>Jointplot</a:t>
            </a:r>
            <a:r>
              <a:rPr lang="en-US" altLang="zh-TW" dirty="0"/>
              <a:t>(1)</a:t>
            </a:r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EF8827B-8402-5358-EBF0-46D643767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001" y="1016957"/>
            <a:ext cx="4669998" cy="392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89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err="1"/>
              <a:t>Jointplot</a:t>
            </a:r>
            <a:r>
              <a:rPr lang="en-US" altLang="zh-TW" dirty="0"/>
              <a:t>(2)</a:t>
            </a:r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C704820-0787-455E-2994-9CBBE1CA3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812" y="1010720"/>
            <a:ext cx="4960376" cy="383555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A48151F-1127-66C1-4A1C-58AF7E73ECB7}"/>
              </a:ext>
            </a:extLst>
          </p:cNvPr>
          <p:cNvSpPr/>
          <p:nvPr/>
        </p:nvSpPr>
        <p:spPr>
          <a:xfrm>
            <a:off x="6363855" y="1209964"/>
            <a:ext cx="628072" cy="15701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Google Shape;75;p13">
            <a:extLst>
              <a:ext uri="{FF2B5EF4-FFF2-40B4-BE49-F238E27FC236}">
                <a16:creationId xmlns:a16="http://schemas.microsoft.com/office/drawing/2014/main" id="{94337CD1-85A3-C1A7-96A0-EFE8CFE1AA9F}"/>
              </a:ext>
            </a:extLst>
          </p:cNvPr>
          <p:cNvSpPr txBox="1">
            <a:spLocks/>
          </p:cNvSpPr>
          <p:nvPr/>
        </p:nvSpPr>
        <p:spPr>
          <a:xfrm>
            <a:off x="5233154" y="2399064"/>
            <a:ext cx="395241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Kind</a:t>
            </a:r>
            <a:r>
              <a:rPr lang="zh-TW" altLang="en-US" dirty="0"/>
              <a:t>：</a:t>
            </a:r>
            <a:r>
              <a:rPr lang="en-US" altLang="zh-TW" dirty="0" err="1"/>
              <a:t>scatter,kde,hist,hex,reg,resid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9822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Pairplot &amp; Grid</a:t>
            </a:r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2BC5BC9-6B5E-B8AF-C852-F46962935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55" y="1713358"/>
            <a:ext cx="2940445" cy="2834396"/>
          </a:xfrm>
          <a:prstGeom prst="rect">
            <a:avLst/>
          </a:prstGeom>
        </p:spPr>
      </p:pic>
      <p:sp>
        <p:nvSpPr>
          <p:cNvPr id="10" name="Google Shape;75;p13">
            <a:extLst>
              <a:ext uri="{FF2B5EF4-FFF2-40B4-BE49-F238E27FC236}">
                <a16:creationId xmlns:a16="http://schemas.microsoft.com/office/drawing/2014/main" id="{B2DC176B-E986-CBE8-BDF1-064AA48D6698}"/>
              </a:ext>
            </a:extLst>
          </p:cNvPr>
          <p:cNvSpPr txBox="1">
            <a:spLocks/>
          </p:cNvSpPr>
          <p:nvPr/>
        </p:nvSpPr>
        <p:spPr>
          <a:xfrm>
            <a:off x="786150" y="10107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dirty="0"/>
              <a:t>Imagine a situation…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9D48E4E-9BFD-110B-1F46-CAAD70C25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055" y="1713320"/>
            <a:ext cx="1944622" cy="2834434"/>
          </a:xfrm>
          <a:prstGeom prst="rect">
            <a:avLst/>
          </a:prstGeom>
        </p:spPr>
      </p:pic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17808656-19C8-A2B0-B64A-0EB6415E1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2321" y="1958063"/>
            <a:ext cx="3859357" cy="217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79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Pairplot</a:t>
            </a:r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719A3CE-2967-9D40-C550-1DEEAFC2A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42" y="1010720"/>
            <a:ext cx="3732558" cy="405787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3E3ADBB-6056-D2BA-18F5-A0B1ECF92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010720"/>
            <a:ext cx="4235191" cy="412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06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Grid</a:t>
            </a:r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272270E-B846-9137-0B3D-28004195C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50" y="1010720"/>
            <a:ext cx="3430599" cy="387806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87C22EA-533F-9091-072C-F3BDA144B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7996" y="1768549"/>
            <a:ext cx="3779854" cy="236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24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Google Shape;75;p13">
            <a:extLst>
              <a:ext uri="{FF2B5EF4-FFF2-40B4-BE49-F238E27FC236}">
                <a16:creationId xmlns:a16="http://schemas.microsoft.com/office/drawing/2014/main" id="{7BE07931-A2EE-3184-8B95-29603989153B}"/>
              </a:ext>
            </a:extLst>
          </p:cNvPr>
          <p:cNvSpPr txBox="1">
            <a:spLocks/>
          </p:cNvSpPr>
          <p:nvPr/>
        </p:nvSpPr>
        <p:spPr>
          <a:xfrm>
            <a:off x="786150" y="1010720"/>
            <a:ext cx="7571700" cy="197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基於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matplotlib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而開發的視覺化套件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用於繪製統計圖表的高階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結合多種類型圖表，快速呈現資料集的資訊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不需要輸入太多指令，就能畫出完整圖表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FacetGrid</a:t>
            </a:r>
            <a:r>
              <a:rPr lang="en-US" dirty="0"/>
              <a:t>(1)</a:t>
            </a:r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8CB1A36-814D-EB4D-54E5-2941AA202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494" y="1107126"/>
            <a:ext cx="3638884" cy="4036374"/>
          </a:xfrm>
          <a:prstGeom prst="rect">
            <a:avLst/>
          </a:prstGeom>
        </p:spPr>
      </p:pic>
      <p:sp>
        <p:nvSpPr>
          <p:cNvPr id="2" name="Google Shape;75;p13">
            <a:extLst>
              <a:ext uri="{FF2B5EF4-FFF2-40B4-BE49-F238E27FC236}">
                <a16:creationId xmlns:a16="http://schemas.microsoft.com/office/drawing/2014/main" id="{E8FECA1C-B0AB-44DE-59DA-FCADF8ACE893}"/>
              </a:ext>
            </a:extLst>
          </p:cNvPr>
          <p:cNvSpPr txBox="1">
            <a:spLocks/>
          </p:cNvSpPr>
          <p:nvPr/>
        </p:nvSpPr>
        <p:spPr>
          <a:xfrm>
            <a:off x="5208378" y="1488609"/>
            <a:ext cx="3864921" cy="51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600" dirty="0"/>
              <a:t>g=</a:t>
            </a:r>
            <a:r>
              <a:rPr lang="en-US" sz="1600" dirty="0" err="1"/>
              <a:t>sns.FacetGrid</a:t>
            </a:r>
            <a:r>
              <a:rPr lang="en-US" sz="1600" dirty="0"/>
              <a:t>(</a:t>
            </a:r>
            <a:r>
              <a:rPr lang="en-US" sz="1600" dirty="0" err="1"/>
              <a:t>data,col,row,hue</a:t>
            </a:r>
            <a:r>
              <a:rPr lang="en-US" sz="1600" dirty="0"/>
              <a:t>)</a:t>
            </a:r>
          </a:p>
        </p:txBody>
      </p:sp>
      <p:sp>
        <p:nvSpPr>
          <p:cNvPr id="4" name="Google Shape;75;p13">
            <a:extLst>
              <a:ext uri="{FF2B5EF4-FFF2-40B4-BE49-F238E27FC236}">
                <a16:creationId xmlns:a16="http://schemas.microsoft.com/office/drawing/2014/main" id="{7B4FAF1F-9EE7-5218-0E50-0FC95F15EDB0}"/>
              </a:ext>
            </a:extLst>
          </p:cNvPr>
          <p:cNvSpPr txBox="1">
            <a:spLocks/>
          </p:cNvSpPr>
          <p:nvPr/>
        </p:nvSpPr>
        <p:spPr>
          <a:xfrm>
            <a:off x="5208378" y="2005184"/>
            <a:ext cx="3864921" cy="51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600" dirty="0" err="1"/>
              <a:t>g.map</a:t>
            </a:r>
            <a:r>
              <a:rPr lang="en-US" sz="1600" dirty="0"/>
              <a:t>(</a:t>
            </a:r>
            <a:r>
              <a:rPr lang="en-US" sz="1600" dirty="0" err="1"/>
              <a:t>sns.xxxplot,parameters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553244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FacetGrid</a:t>
            </a:r>
            <a:r>
              <a:rPr lang="en-US" dirty="0"/>
              <a:t>(2)</a:t>
            </a:r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8A2832C-3624-4775-6572-628E3CE72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622" y="1010720"/>
            <a:ext cx="5454756" cy="405080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7898023-CD75-EC4C-3177-B0B989D76134}"/>
              </a:ext>
            </a:extLst>
          </p:cNvPr>
          <p:cNvSpPr/>
          <p:nvPr/>
        </p:nvSpPr>
        <p:spPr>
          <a:xfrm>
            <a:off x="3265055" y="1279236"/>
            <a:ext cx="526472" cy="106219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Google Shape;75;p13">
            <a:extLst>
              <a:ext uri="{FF2B5EF4-FFF2-40B4-BE49-F238E27FC236}">
                <a16:creationId xmlns:a16="http://schemas.microsoft.com/office/drawing/2014/main" id="{8FC72A89-6A37-A38D-4DFD-6538AC54F878}"/>
              </a:ext>
            </a:extLst>
          </p:cNvPr>
          <p:cNvSpPr txBox="1">
            <a:spLocks/>
          </p:cNvSpPr>
          <p:nvPr/>
        </p:nvSpPr>
        <p:spPr>
          <a:xfrm>
            <a:off x="4443750" y="927936"/>
            <a:ext cx="3314795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Shade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：填滿曲線下區域，預設為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False</a:t>
            </a:r>
            <a:endParaRPr 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324375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PairGrid</a:t>
            </a:r>
            <a:r>
              <a:rPr lang="en-US" dirty="0"/>
              <a:t>(1)</a:t>
            </a:r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06F49EF-7B4F-167C-AF19-1543AB56E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50" y="1190887"/>
            <a:ext cx="2959252" cy="101605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F9566FF-4F63-7D89-3ADB-0B59B42EB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402" y="1010671"/>
            <a:ext cx="4210100" cy="4132780"/>
          </a:xfrm>
          <a:prstGeom prst="rect">
            <a:avLst/>
          </a:prstGeom>
        </p:spPr>
      </p:pic>
      <p:sp>
        <p:nvSpPr>
          <p:cNvPr id="6" name="Google Shape;75;p13">
            <a:extLst>
              <a:ext uri="{FF2B5EF4-FFF2-40B4-BE49-F238E27FC236}">
                <a16:creationId xmlns:a16="http://schemas.microsoft.com/office/drawing/2014/main" id="{63D80D26-7986-E0B9-6228-168852F1FC0F}"/>
              </a:ext>
            </a:extLst>
          </p:cNvPr>
          <p:cNvSpPr txBox="1">
            <a:spLocks/>
          </p:cNvSpPr>
          <p:nvPr/>
        </p:nvSpPr>
        <p:spPr>
          <a:xfrm>
            <a:off x="786150" y="2383757"/>
            <a:ext cx="3864921" cy="51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map_diag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：指定對角區域</a:t>
            </a:r>
            <a:endParaRPr 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Google Shape;75;p13">
            <a:extLst>
              <a:ext uri="{FF2B5EF4-FFF2-40B4-BE49-F238E27FC236}">
                <a16:creationId xmlns:a16="http://schemas.microsoft.com/office/drawing/2014/main" id="{F9198EF1-15D4-767F-BBAA-F7C8740B5106}"/>
              </a:ext>
            </a:extLst>
          </p:cNvPr>
          <p:cNvSpPr txBox="1">
            <a:spLocks/>
          </p:cNvSpPr>
          <p:nvPr/>
        </p:nvSpPr>
        <p:spPr>
          <a:xfrm>
            <a:off x="786150" y="2900332"/>
            <a:ext cx="3864921" cy="51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map_offdiag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：指定非對角區域</a:t>
            </a:r>
            <a:endParaRPr 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596089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PairGrid</a:t>
            </a:r>
            <a:r>
              <a:rPr lang="en-US" dirty="0"/>
              <a:t>(2)</a:t>
            </a:r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00EF041-D663-BC34-08F2-F6ED60E40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50" y="1061570"/>
            <a:ext cx="3324133" cy="119210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8EB1E95-FED7-F138-312F-B7523038E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0283" y="876359"/>
            <a:ext cx="4428908" cy="3873492"/>
          </a:xfrm>
          <a:prstGeom prst="rect">
            <a:avLst/>
          </a:prstGeom>
        </p:spPr>
      </p:pic>
      <p:sp>
        <p:nvSpPr>
          <p:cNvPr id="8" name="Google Shape;75;p13">
            <a:extLst>
              <a:ext uri="{FF2B5EF4-FFF2-40B4-BE49-F238E27FC236}">
                <a16:creationId xmlns:a16="http://schemas.microsoft.com/office/drawing/2014/main" id="{890BAAA6-A52D-896A-CA44-B8D95A81E573}"/>
              </a:ext>
            </a:extLst>
          </p:cNvPr>
          <p:cNvSpPr txBox="1">
            <a:spLocks/>
          </p:cNvSpPr>
          <p:nvPr/>
        </p:nvSpPr>
        <p:spPr>
          <a:xfrm>
            <a:off x="786150" y="2900332"/>
            <a:ext cx="3864921" cy="646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add_legend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：在圖形右側顯示圖例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沒有此指令則不顯示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624809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JointGrid</a:t>
            </a:r>
            <a:r>
              <a:rPr lang="en-US" dirty="0"/>
              <a:t>(1)</a:t>
            </a:r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75D02A8-D9FB-6D5C-B824-013C29426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362" y="1010720"/>
            <a:ext cx="4711275" cy="396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2336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JointGrid</a:t>
            </a:r>
            <a:r>
              <a:rPr lang="en-US" dirty="0"/>
              <a:t>(2)</a:t>
            </a:r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010BD7E-DFB5-958D-8ED9-D9423334C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010" y="1010720"/>
            <a:ext cx="4611980" cy="398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3576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JointGrid</a:t>
            </a:r>
            <a:r>
              <a:rPr lang="en-US" dirty="0"/>
              <a:t>(</a:t>
            </a:r>
            <a:r>
              <a:rPr lang="en-US" altLang="zh-TW" dirty="0"/>
              <a:t>3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B99CAF9-487A-E1AB-E113-1455549B8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50" y="1223819"/>
            <a:ext cx="3485993" cy="98197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0FED21F-D0E7-7AD8-8538-CCF60BBB4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143" y="953114"/>
            <a:ext cx="4011676" cy="3882266"/>
          </a:xfrm>
          <a:prstGeom prst="rect">
            <a:avLst/>
          </a:prstGeom>
        </p:spPr>
      </p:pic>
      <p:sp>
        <p:nvSpPr>
          <p:cNvPr id="11" name="Google Shape;75;p13">
            <a:extLst>
              <a:ext uri="{FF2B5EF4-FFF2-40B4-BE49-F238E27FC236}">
                <a16:creationId xmlns:a16="http://schemas.microsoft.com/office/drawing/2014/main" id="{AB38CE45-8AFB-1647-4C66-BF8095439D24}"/>
              </a:ext>
            </a:extLst>
          </p:cNvPr>
          <p:cNvSpPr txBox="1">
            <a:spLocks/>
          </p:cNvSpPr>
          <p:nvPr/>
        </p:nvSpPr>
        <p:spPr>
          <a:xfrm>
            <a:off x="836783" y="2571750"/>
            <a:ext cx="3314795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ax_joint,ax_marg_x,ax_marg_y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對應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的聯合分布、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的邊際分布、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的邊際分布</a:t>
            </a:r>
            <a:endParaRPr 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537122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Supplement-Other plots</a:t>
            </a:r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CB5579C-997D-91BA-F4A1-C5BBED3C5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313" y="1010720"/>
            <a:ext cx="4239373" cy="4002809"/>
          </a:xfrm>
          <a:prstGeom prst="rect">
            <a:avLst/>
          </a:prstGeom>
        </p:spPr>
      </p:pic>
      <p:sp>
        <p:nvSpPr>
          <p:cNvPr id="5" name="Google Shape;75;p13">
            <a:extLst>
              <a:ext uri="{FF2B5EF4-FFF2-40B4-BE49-F238E27FC236}">
                <a16:creationId xmlns:a16="http://schemas.microsoft.com/office/drawing/2014/main" id="{52063D15-54BF-AF1A-0E50-E8F4C2A5CBDD}"/>
              </a:ext>
            </a:extLst>
          </p:cNvPr>
          <p:cNvSpPr txBox="1">
            <a:spLocks/>
          </p:cNvSpPr>
          <p:nvPr/>
        </p:nvSpPr>
        <p:spPr>
          <a:xfrm>
            <a:off x="6608559" y="2660824"/>
            <a:ext cx="2498496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dirty="0"/>
              <a:t>In </a:t>
            </a:r>
            <a:r>
              <a:rPr lang="en-US" dirty="0" err="1"/>
              <a:t>TA_seaborn.ipynb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0186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Supplement-Seaborn API</a:t>
            </a:r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65103EA-0BC6-D830-3B11-4C33BA670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109" y="1167738"/>
            <a:ext cx="5161625" cy="322415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553572D-3A34-FB4A-B611-0B62B65E5BC9}"/>
              </a:ext>
            </a:extLst>
          </p:cNvPr>
          <p:cNvSpPr/>
          <p:nvPr/>
        </p:nvSpPr>
        <p:spPr>
          <a:xfrm>
            <a:off x="3685309" y="1297709"/>
            <a:ext cx="4672541" cy="102523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99C74F5-ECDE-1C78-CC41-F4DB5DEDA4E9}"/>
              </a:ext>
            </a:extLst>
          </p:cNvPr>
          <p:cNvSpPr/>
          <p:nvPr/>
        </p:nvSpPr>
        <p:spPr>
          <a:xfrm>
            <a:off x="3685309" y="2332181"/>
            <a:ext cx="4672541" cy="205970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Google Shape;75;p13">
            <a:extLst>
              <a:ext uri="{FF2B5EF4-FFF2-40B4-BE49-F238E27FC236}">
                <a16:creationId xmlns:a16="http://schemas.microsoft.com/office/drawing/2014/main" id="{BACC2BF1-20A4-DC1B-58FF-FD5779AD4712}"/>
              </a:ext>
            </a:extLst>
          </p:cNvPr>
          <p:cNvSpPr txBox="1">
            <a:spLocks/>
          </p:cNvSpPr>
          <p:nvPr/>
        </p:nvSpPr>
        <p:spPr>
          <a:xfrm>
            <a:off x="873895" y="1445941"/>
            <a:ext cx="3402541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Figure-level functions</a:t>
            </a:r>
          </a:p>
        </p:txBody>
      </p:sp>
      <p:sp>
        <p:nvSpPr>
          <p:cNvPr id="6" name="Google Shape;75;p13">
            <a:extLst>
              <a:ext uri="{FF2B5EF4-FFF2-40B4-BE49-F238E27FC236}">
                <a16:creationId xmlns:a16="http://schemas.microsoft.com/office/drawing/2014/main" id="{312E6E2F-15DF-81CE-19A7-DFC22FF022A9}"/>
              </a:ext>
            </a:extLst>
          </p:cNvPr>
          <p:cNvSpPr txBox="1">
            <a:spLocks/>
          </p:cNvSpPr>
          <p:nvPr/>
        </p:nvSpPr>
        <p:spPr>
          <a:xfrm>
            <a:off x="873894" y="2697469"/>
            <a:ext cx="3402541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dirty="0">
                <a:solidFill>
                  <a:srgbClr val="00B050"/>
                </a:solidFill>
              </a:rPr>
              <a:t>Axes-level functions</a:t>
            </a:r>
          </a:p>
        </p:txBody>
      </p:sp>
    </p:spTree>
    <p:extLst>
      <p:ext uri="{BB962C8B-B14F-4D97-AF65-F5344CB8AC3E}">
        <p14:creationId xmlns:p14="http://schemas.microsoft.com/office/powerpoint/2010/main" val="22518592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86150" y="622157"/>
            <a:ext cx="2876068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After this </a:t>
            </a:r>
            <a:r>
              <a:rPr lang="en-US" altLang="zh-TW" dirty="0"/>
              <a:t>TA</a:t>
            </a:r>
            <a:r>
              <a:rPr lang="zh-TW" altLang="en-US" dirty="0"/>
              <a:t> </a:t>
            </a:r>
            <a:r>
              <a:rPr lang="en-US" altLang="zh-TW" dirty="0"/>
              <a:t>class</a:t>
            </a:r>
            <a:r>
              <a:rPr lang="en" dirty="0"/>
              <a:t>:</a:t>
            </a:r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F0A3F6A-BFBF-00F1-D122-851504BF9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50" y="1560432"/>
            <a:ext cx="3660707" cy="2678417"/>
          </a:xfrm>
          <a:prstGeom prst="rect">
            <a:avLst/>
          </a:prstGeom>
        </p:spPr>
      </p:pic>
      <p:sp>
        <p:nvSpPr>
          <p:cNvPr id="2" name="Google Shape;75;p13">
            <a:extLst>
              <a:ext uri="{FF2B5EF4-FFF2-40B4-BE49-F238E27FC236}">
                <a16:creationId xmlns:a16="http://schemas.microsoft.com/office/drawing/2014/main" id="{4EB5FE6F-657E-7DFE-6886-45E608B0E293}"/>
              </a:ext>
            </a:extLst>
          </p:cNvPr>
          <p:cNvSpPr txBox="1">
            <a:spLocks/>
          </p:cNvSpPr>
          <p:nvPr/>
        </p:nvSpPr>
        <p:spPr>
          <a:xfrm>
            <a:off x="4446857" y="622157"/>
            <a:ext cx="2876068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dirty="0"/>
              <a:t>But exactly: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A66652E-6A6B-9055-0142-2EDF1B123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884" y="1320774"/>
            <a:ext cx="2282235" cy="349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710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Google Shape;75;p13">
            <a:extLst>
              <a:ext uri="{FF2B5EF4-FFF2-40B4-BE49-F238E27FC236}">
                <a16:creationId xmlns:a16="http://schemas.microsoft.com/office/drawing/2014/main" id="{7BE07931-A2EE-3184-8B95-29603989153B}"/>
              </a:ext>
            </a:extLst>
          </p:cNvPr>
          <p:cNvSpPr txBox="1">
            <a:spLocks/>
          </p:cNvSpPr>
          <p:nvPr/>
        </p:nvSpPr>
        <p:spPr>
          <a:xfrm>
            <a:off x="786150" y="1010720"/>
            <a:ext cx="7571700" cy="489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Seaborn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有很多內建資料集可使用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DCD3603-F302-CD06-C614-ED39CBB87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709" y="1500247"/>
            <a:ext cx="5398582" cy="3222279"/>
          </a:xfrm>
          <a:prstGeom prst="rect">
            <a:avLst/>
          </a:prstGeom>
        </p:spPr>
      </p:pic>
      <p:sp>
        <p:nvSpPr>
          <p:cNvPr id="3" name="Google Shape;75;p13">
            <a:extLst>
              <a:ext uri="{FF2B5EF4-FFF2-40B4-BE49-F238E27FC236}">
                <a16:creationId xmlns:a16="http://schemas.microsoft.com/office/drawing/2014/main" id="{1BC4539F-4E92-1225-E9DB-75007FA6DEFD}"/>
              </a:ext>
            </a:extLst>
          </p:cNvPr>
          <p:cNvSpPr txBox="1">
            <a:spLocks/>
          </p:cNvSpPr>
          <p:nvPr/>
        </p:nvSpPr>
        <p:spPr>
          <a:xfrm>
            <a:off x="1872709" y="4701888"/>
            <a:ext cx="6934164" cy="441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連結：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seaborn datasets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828831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A64A7D7-9684-4A74-F72A-0CC9E7C087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2" name="Google Shape;75;p13">
            <a:extLst>
              <a:ext uri="{FF2B5EF4-FFF2-40B4-BE49-F238E27FC236}">
                <a16:creationId xmlns:a16="http://schemas.microsoft.com/office/drawing/2014/main" id="{0D00B23B-0574-3AE5-2BB0-17B282E0EF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6150" y="222045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Thanks for listening</a:t>
            </a:r>
            <a:r>
              <a:rPr lang="zh-TW" altLang="en-US" sz="4400" dirty="0"/>
              <a:t>！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168081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" name="Google Shape;75;p13">
            <a:extLst>
              <a:ext uri="{FF2B5EF4-FFF2-40B4-BE49-F238E27FC236}">
                <a16:creationId xmlns:a16="http://schemas.microsoft.com/office/drawing/2014/main" id="{7BE07931-A2EE-3184-8B95-29603989153B}"/>
              </a:ext>
            </a:extLst>
          </p:cNvPr>
          <p:cNvSpPr txBox="1">
            <a:spLocks/>
          </p:cNvSpPr>
          <p:nvPr/>
        </p:nvSpPr>
        <p:spPr>
          <a:xfrm>
            <a:off x="786150" y="1010720"/>
            <a:ext cx="7571700" cy="489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Seaborn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有預設的調色板，也可以製作自己的調色板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972647-194C-0807-64A6-4558EB58F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720" y="1958652"/>
            <a:ext cx="4490044" cy="2589115"/>
          </a:xfrm>
          <a:prstGeom prst="rect">
            <a:avLst/>
          </a:prstGeom>
        </p:spPr>
      </p:pic>
      <p:sp>
        <p:nvSpPr>
          <p:cNvPr id="3" name="Google Shape;75;p13">
            <a:extLst>
              <a:ext uri="{FF2B5EF4-FFF2-40B4-BE49-F238E27FC236}">
                <a16:creationId xmlns:a16="http://schemas.microsoft.com/office/drawing/2014/main" id="{4ED51D4D-A8C1-38A3-792F-7D7E3C8AD5E0}"/>
              </a:ext>
            </a:extLst>
          </p:cNvPr>
          <p:cNvSpPr txBox="1">
            <a:spLocks/>
          </p:cNvSpPr>
          <p:nvPr/>
        </p:nvSpPr>
        <p:spPr>
          <a:xfrm>
            <a:off x="2104720" y="4590616"/>
            <a:ext cx="6355789" cy="489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更多顏色：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colors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Google Shape;75;p13">
            <a:extLst>
              <a:ext uri="{FF2B5EF4-FFF2-40B4-BE49-F238E27FC236}">
                <a16:creationId xmlns:a16="http://schemas.microsoft.com/office/drawing/2014/main" id="{6EF32CD5-E6CD-58C4-FB17-A05E2BC78B54}"/>
              </a:ext>
            </a:extLst>
          </p:cNvPr>
          <p:cNvSpPr txBox="1">
            <a:spLocks/>
          </p:cNvSpPr>
          <p:nvPr/>
        </p:nvSpPr>
        <p:spPr>
          <a:xfrm>
            <a:off x="1148147" y="1426899"/>
            <a:ext cx="6847705" cy="531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sns.color_palette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() or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sns.xkcd_palette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208272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" name="Google Shape;75;p13">
            <a:extLst>
              <a:ext uri="{FF2B5EF4-FFF2-40B4-BE49-F238E27FC236}">
                <a16:creationId xmlns:a16="http://schemas.microsoft.com/office/drawing/2014/main" id="{7BE07931-A2EE-3184-8B95-29603989153B}"/>
              </a:ext>
            </a:extLst>
          </p:cNvPr>
          <p:cNvSpPr txBox="1">
            <a:spLocks/>
          </p:cNvSpPr>
          <p:nvPr/>
        </p:nvSpPr>
        <p:spPr>
          <a:xfrm>
            <a:off x="786150" y="1010720"/>
            <a:ext cx="7571700" cy="531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Seaborn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可以選擇想要的主題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27C4043-DC84-501A-49FC-E1B19B22F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720" y="2245073"/>
            <a:ext cx="7406558" cy="1686805"/>
          </a:xfrm>
          <a:prstGeom prst="rect">
            <a:avLst/>
          </a:prstGeom>
        </p:spPr>
      </p:pic>
      <p:sp>
        <p:nvSpPr>
          <p:cNvPr id="9" name="Google Shape;75;p13">
            <a:extLst>
              <a:ext uri="{FF2B5EF4-FFF2-40B4-BE49-F238E27FC236}">
                <a16:creationId xmlns:a16="http://schemas.microsoft.com/office/drawing/2014/main" id="{90F7DF16-9628-2498-680D-977B87B0AD45}"/>
              </a:ext>
            </a:extLst>
          </p:cNvPr>
          <p:cNvSpPr txBox="1">
            <a:spLocks/>
          </p:cNvSpPr>
          <p:nvPr/>
        </p:nvSpPr>
        <p:spPr>
          <a:xfrm>
            <a:off x="1148146" y="1447443"/>
            <a:ext cx="6847705" cy="672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sns.set_theme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由左至右依序為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whitegrid,darkgrid,white,dark,ticks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82004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" name="Google Shape;75;p13">
            <a:extLst>
              <a:ext uri="{FF2B5EF4-FFF2-40B4-BE49-F238E27FC236}">
                <a16:creationId xmlns:a16="http://schemas.microsoft.com/office/drawing/2014/main" id="{7BE07931-A2EE-3184-8B95-29603989153B}"/>
              </a:ext>
            </a:extLst>
          </p:cNvPr>
          <p:cNvSpPr txBox="1">
            <a:spLocks/>
          </p:cNvSpPr>
          <p:nvPr/>
        </p:nvSpPr>
        <p:spPr>
          <a:xfrm>
            <a:off x="786150" y="1010720"/>
            <a:ext cx="7571700" cy="531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結合主題與調色板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E474D1E-0141-E8C3-C9F1-23ED12693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713" y="2305873"/>
            <a:ext cx="6316574" cy="53175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F90E768-8049-ABD6-AB72-8D03A7252E2E}"/>
              </a:ext>
            </a:extLst>
          </p:cNvPr>
          <p:cNvSpPr/>
          <p:nvPr/>
        </p:nvSpPr>
        <p:spPr>
          <a:xfrm>
            <a:off x="2821709" y="2420445"/>
            <a:ext cx="1500909" cy="2355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09833C3-C3B0-318D-F19D-408F4DFAE613}"/>
              </a:ext>
            </a:extLst>
          </p:cNvPr>
          <p:cNvSpPr/>
          <p:nvPr/>
        </p:nvSpPr>
        <p:spPr>
          <a:xfrm>
            <a:off x="4401126" y="2420444"/>
            <a:ext cx="2992583" cy="2355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Google Shape;75;p13">
            <a:extLst>
              <a:ext uri="{FF2B5EF4-FFF2-40B4-BE49-F238E27FC236}">
                <a16:creationId xmlns:a16="http://schemas.microsoft.com/office/drawing/2014/main" id="{383CA694-B873-2E7E-97E9-529D13AE8942}"/>
              </a:ext>
            </a:extLst>
          </p:cNvPr>
          <p:cNvSpPr txBox="1">
            <a:spLocks/>
          </p:cNvSpPr>
          <p:nvPr/>
        </p:nvSpPr>
        <p:spPr>
          <a:xfrm>
            <a:off x="2821709" y="2017336"/>
            <a:ext cx="1500909" cy="345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style: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選定的主題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Google Shape;75;p13">
            <a:extLst>
              <a:ext uri="{FF2B5EF4-FFF2-40B4-BE49-F238E27FC236}">
                <a16:creationId xmlns:a16="http://schemas.microsoft.com/office/drawing/2014/main" id="{6E521973-FD7A-BFC3-0A5B-B4788935DDA4}"/>
              </a:ext>
            </a:extLst>
          </p:cNvPr>
          <p:cNvSpPr txBox="1">
            <a:spLocks/>
          </p:cNvSpPr>
          <p:nvPr/>
        </p:nvSpPr>
        <p:spPr>
          <a:xfrm>
            <a:off x="4323046" y="2017335"/>
            <a:ext cx="2068327" cy="345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palette: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想使用的調色板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51714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" name="Google Shape;75;p13">
            <a:extLst>
              <a:ext uri="{FF2B5EF4-FFF2-40B4-BE49-F238E27FC236}">
                <a16:creationId xmlns:a16="http://schemas.microsoft.com/office/drawing/2014/main" id="{7BE07931-A2EE-3184-8B95-29603989153B}"/>
              </a:ext>
            </a:extLst>
          </p:cNvPr>
          <p:cNvSpPr txBox="1">
            <a:spLocks/>
          </p:cNvSpPr>
          <p:nvPr/>
        </p:nvSpPr>
        <p:spPr>
          <a:xfrm>
            <a:off x="786150" y="1046828"/>
            <a:ext cx="7571700" cy="489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呼叫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Seaborn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內建資料集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29E720E-35EC-72FE-BF48-AA15E6E58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491" y="1926061"/>
            <a:ext cx="3245017" cy="349268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381654C-EFB6-99F7-2349-A5C763B59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491" y="3335185"/>
            <a:ext cx="3192691" cy="41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80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" name="Google Shape;75;p13">
            <a:extLst>
              <a:ext uri="{FF2B5EF4-FFF2-40B4-BE49-F238E27FC236}">
                <a16:creationId xmlns:a16="http://schemas.microsoft.com/office/drawing/2014/main" id="{7BE07931-A2EE-3184-8B95-29603989153B}"/>
              </a:ext>
            </a:extLst>
          </p:cNvPr>
          <p:cNvSpPr txBox="1">
            <a:spLocks/>
          </p:cNvSpPr>
          <p:nvPr/>
        </p:nvSpPr>
        <p:spPr>
          <a:xfrm>
            <a:off x="786150" y="1046828"/>
            <a:ext cx="7571700" cy="489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Titanic 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AECDC73-CF6A-5540-FED8-643DEA091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50" y="2020426"/>
            <a:ext cx="5928904" cy="163376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BA54B43-AB20-9F8D-5674-132CCB8CE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054" y="2016863"/>
            <a:ext cx="2280601" cy="205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595622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3786</TotalTime>
  <Words>584</Words>
  <Application>Microsoft Office PowerPoint</Application>
  <PresentationFormat>如螢幕大小 (16:9)</PresentationFormat>
  <Paragraphs>138</Paragraphs>
  <Slides>40</Slides>
  <Notes>39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46" baseType="lpstr">
      <vt:lpstr>Roboto Slab</vt:lpstr>
      <vt:lpstr>Arial</vt:lpstr>
      <vt:lpstr>微軟正黑體</vt:lpstr>
      <vt:lpstr>Source Sans Pro</vt:lpstr>
      <vt:lpstr>Wingdings</vt:lpstr>
      <vt:lpstr>Cordelia template</vt:lpstr>
      <vt:lpstr>Seaborn</vt:lpstr>
      <vt:lpstr>Outline</vt:lpstr>
      <vt:lpstr>Introduction</vt:lpstr>
      <vt:lpstr>Introduction</vt:lpstr>
      <vt:lpstr>Introduction</vt:lpstr>
      <vt:lpstr>Introduction</vt:lpstr>
      <vt:lpstr>Introduction</vt:lpstr>
      <vt:lpstr>Dataset</vt:lpstr>
      <vt:lpstr>Dataset</vt:lpstr>
      <vt:lpstr>Dataset</vt:lpstr>
      <vt:lpstr>Dataset</vt:lpstr>
      <vt:lpstr>Let’s start plotting！</vt:lpstr>
      <vt:lpstr>Bar plot</vt:lpstr>
      <vt:lpstr>Count plot</vt:lpstr>
      <vt:lpstr>Boxplot</vt:lpstr>
      <vt:lpstr>Stripplot &amp; Swarmplot</vt:lpstr>
      <vt:lpstr>Scatter plot</vt:lpstr>
      <vt:lpstr>Heatmap</vt:lpstr>
      <vt:lpstr>Regression plot</vt:lpstr>
      <vt:lpstr>Residual plot</vt:lpstr>
      <vt:lpstr>Regression Plot</vt:lpstr>
      <vt:lpstr>Histogram(1)</vt:lpstr>
      <vt:lpstr>Histogram(2)</vt:lpstr>
      <vt:lpstr>Kde plot</vt:lpstr>
      <vt:lpstr>Jointplot(1)</vt:lpstr>
      <vt:lpstr>Jointplot(2)</vt:lpstr>
      <vt:lpstr>Pairplot &amp; Grid</vt:lpstr>
      <vt:lpstr>Pairplot</vt:lpstr>
      <vt:lpstr>Grid</vt:lpstr>
      <vt:lpstr>FacetGrid(1)</vt:lpstr>
      <vt:lpstr>FacetGrid(2)</vt:lpstr>
      <vt:lpstr>PairGrid(1)</vt:lpstr>
      <vt:lpstr>PairGrid(2)</vt:lpstr>
      <vt:lpstr>JointGrid(1)</vt:lpstr>
      <vt:lpstr>JointGrid(2)</vt:lpstr>
      <vt:lpstr>JointGrid(3)</vt:lpstr>
      <vt:lpstr>Supplement-Other plots</vt:lpstr>
      <vt:lpstr>Supplement-Seaborn API</vt:lpstr>
      <vt:lpstr>After this TA class:</vt:lpstr>
      <vt:lpstr>Thanks for listening！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Seaborn</dc:title>
  <cp:lastModifiedBy>葉 嘉浤</cp:lastModifiedBy>
  <cp:revision>216</cp:revision>
  <dcterms:modified xsi:type="dcterms:W3CDTF">2022-10-04T17:50:09Z</dcterms:modified>
</cp:coreProperties>
</file>